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e179d555b8ee4dfe" /><Relationship Type="http://schemas.openxmlformats.org/officeDocument/2006/relationships/extended-properties" Target="/docProps/app.xml" Id="R0d083aa852204405" /><Relationship Type="http://schemas.openxmlformats.org/officeDocument/2006/relationships/officeDocument" Target="/ppt/presentation.xml" Id="Rbbd1dec630b347dc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5894ebb4eeae4db2"/>
  </p:sldMasterIdLst>
  <p:notesMasterIdLst>
    <p:notesMasterId xmlns:r="http://schemas.openxmlformats.org/officeDocument/2006/relationships" r:id="Rdacdb91694b147fa"/>
  </p:notesMasterIdLst>
  <p:sldIdLst>
    <p:sldId xmlns:r="http://schemas.openxmlformats.org/officeDocument/2006/relationships" id="256" r:id="Rfaf7ee96fa684d08"/>
    <p:sldId xmlns:r="http://schemas.openxmlformats.org/officeDocument/2006/relationships" id="257" r:id="R18a16209ca34494c"/>
    <p:sldId xmlns:r="http://schemas.openxmlformats.org/officeDocument/2006/relationships" id="258" r:id="Rbd0f2d9be1504430"/>
    <p:sldId xmlns:r="http://schemas.openxmlformats.org/officeDocument/2006/relationships" id="259" r:id="R79484c0b75e8428f"/>
    <p:sldId xmlns:r="http://schemas.openxmlformats.org/officeDocument/2006/relationships" id="260" r:id="Rf13249fd61e84566"/>
    <p:sldId xmlns:r="http://schemas.openxmlformats.org/officeDocument/2006/relationships" id="261" r:id="R1b7dac5362164fe9"/>
    <p:sldId xmlns:r="http://schemas.openxmlformats.org/officeDocument/2006/relationships" id="262" r:id="R96f9584584724b50"/>
    <p:sldId xmlns:r="http://schemas.openxmlformats.org/officeDocument/2006/relationships" id="263" r:id="R39cd634e3a924eae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xmlns:a="http://schemas.openxmlformats.org/drawingml/2006/main" n="120" d="100"/>
          <a:sy xmlns:a="http://schemas.openxmlformats.org/drawingml/2006/main" n="120" d="100"/>
        </p:scale>
        <p:origin x="800" y="184"/>
      </p:cViewPr>
      <p:guideLst/>
    </p:cSldViewPr>
  </p:slideViewPr>
  <p:notesTextViewPr>
    <p:cViewPr>
      <p:scale>
        <a:sx xmlns:a="http://schemas.openxmlformats.org/drawingml/2006/main" n="1" d="1"/>
        <a:sy xmlns:a="http://schemas.openxmlformats.org/drawingml/2006/main"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7c2ccd46a3b74bd9" /><Relationship Type="http://schemas.openxmlformats.org/officeDocument/2006/relationships/slideMaster" Target="/ppt/slideMasters/slideMaster1.xml" Id="R5894ebb4eeae4db2" /><Relationship Type="http://schemas.openxmlformats.org/officeDocument/2006/relationships/notesMaster" Target="/ppt/notesMasters/notesMaster1.xml" Id="Rdacdb91694b147fa" /><Relationship Type="http://schemas.openxmlformats.org/officeDocument/2006/relationships/presProps" Target="/ppt/presProps.xml" Id="R07890ed5e1014573" /><Relationship Type="http://schemas.openxmlformats.org/officeDocument/2006/relationships/viewProps" Target="/ppt/viewProps.xml" Id="R0eb592b2755e41ee" /><Relationship Type="http://schemas.openxmlformats.org/officeDocument/2006/relationships/tableStyles" Target="/ppt/tableStyles.xml" Id="R2b4dc201c61840ab" /><Relationship Type="http://schemas.openxmlformats.org/officeDocument/2006/relationships/slide" Target="/ppt/slides/slide1.xml" Id="Rfaf7ee96fa684d08" /><Relationship Type="http://schemas.openxmlformats.org/officeDocument/2006/relationships/slide" Target="/ppt/slides/slide2.xml" Id="R18a16209ca34494c" /><Relationship Type="http://schemas.openxmlformats.org/officeDocument/2006/relationships/slide" Target="/ppt/slides/slide3.xml" Id="Rbd0f2d9be1504430" /><Relationship Type="http://schemas.openxmlformats.org/officeDocument/2006/relationships/slide" Target="/ppt/slides/slide4.xml" Id="R79484c0b75e8428f" /><Relationship Type="http://schemas.openxmlformats.org/officeDocument/2006/relationships/slide" Target="/ppt/slides/slide5.xml" Id="Rf13249fd61e84566" /><Relationship Type="http://schemas.openxmlformats.org/officeDocument/2006/relationships/slide" Target="/ppt/slides/slide6.xml" Id="R1b7dac5362164fe9" /><Relationship Type="http://schemas.openxmlformats.org/officeDocument/2006/relationships/slide" Target="/ppt/slides/slide7.xml" Id="R96f9584584724b50" /><Relationship Type="http://schemas.openxmlformats.org/officeDocument/2006/relationships/slide" Target="/ppt/slides/slide8.xml" Id="R39cd634e3a924eae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2.xml" Id="R7c8a3af122004958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3297e4ff2efe4c6d" /><Relationship Type="http://schemas.openxmlformats.org/officeDocument/2006/relationships/notesMaster" Target="/ppt/notesMasters/notesMaster1.xml" Id="R6c57790d716246d3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e95b777a24214f0b" /><Relationship Type="http://schemas.openxmlformats.org/officeDocument/2006/relationships/notesMaster" Target="/ppt/notesMasters/notesMaster1.xml" Id="Rad5f07af67f04495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579019172c604506" /><Relationship Type="http://schemas.openxmlformats.org/officeDocument/2006/relationships/notesMaster" Target="/ppt/notesMasters/notesMaster1.xml" Id="Rf532ae74f9ee46f4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ca6062e4769c497b" /><Relationship Type="http://schemas.openxmlformats.org/officeDocument/2006/relationships/notesMaster" Target="/ppt/notesMasters/notesMaster1.xml" Id="Rd747b35368754d0e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28046cb5e8d34efe" /><Relationship Type="http://schemas.openxmlformats.org/officeDocument/2006/relationships/notesMaster" Target="/ppt/notesMasters/notesMaster1.xml" Id="R281fc9527ae944aa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4b2c48ae767d4d2c" /><Relationship Type="http://schemas.openxmlformats.org/officeDocument/2006/relationships/notesMaster" Target="/ppt/notesMasters/notesMaster1.xml" Id="R26aefeb6175443db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cdcdd9556a934006" /><Relationship Type="http://schemas.openxmlformats.org/officeDocument/2006/relationships/notesMaster" Target="/ppt/notesMasters/notesMaster1.xml" Id="Rdc44b19ecdbe4fb6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cb0e57d142e74f2b" /><Relationship Type="http://schemas.openxmlformats.org/officeDocument/2006/relationships/notesMaster" Target="/ppt/notesMasters/notesMaster1.xml" Id="R4aae1097ed334f4a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slideLayout1.xml><?xml version="1.0" encoding="utf-8"?>
<p:sldLayout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e4f61f1d4624016" /><Relationship Type="http://schemas.openxmlformats.org/officeDocument/2006/relationships/theme" Target="/ppt/theme/theme1.xml" Id="R9be9133d6026472b" /></Relationships>
</file>

<file path=ppt/slideMasters/slideMaster1.xml><?xml version="1.0" encoding="utf-8"?>
<p:sldMaster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6e4f61f1d4624016"/>
  </p:sldLayoutIdLst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fb2cd0eab49418a" /><Relationship Type="http://schemas.openxmlformats.org/officeDocument/2006/relationships/image" Target="/ppt/media/image.png" Id="Rbc0261ed988b4ac2" /><Relationship Type="http://schemas.openxmlformats.org/officeDocument/2006/relationships/notesSlide" Target="/ppt/notesSlides/notesSlide1.xml" Id="Rf6a5d6b9982f4b04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84cc7e185844e6f" /><Relationship Type="http://schemas.openxmlformats.org/officeDocument/2006/relationships/image" Target="/ppt/media/image2.png" Id="Rf66a8a75b1fb4cd0" /><Relationship Type="http://schemas.openxmlformats.org/officeDocument/2006/relationships/notesSlide" Target="/ppt/notesSlides/notesSlide2.xml" Id="R43e19796416545ac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0b0b51de9ed4c2b" /><Relationship Type="http://schemas.openxmlformats.org/officeDocument/2006/relationships/notesSlide" Target="/ppt/notesSlides/notesSlide3.xml" Id="R827ef0f8c2f54d9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a2dcae20035425d" /><Relationship Type="http://schemas.openxmlformats.org/officeDocument/2006/relationships/image" Target="/ppt/media/image3.png" Id="R7562aa394aac45a1" /><Relationship Type="http://schemas.openxmlformats.org/officeDocument/2006/relationships/notesSlide" Target="/ppt/notesSlides/notesSlide4.xml" Id="Re97cb0fecb1c4f5e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ee7ea4a59ba4212" /><Relationship Type="http://schemas.openxmlformats.org/officeDocument/2006/relationships/image" Target="/ppt/media/image4.png" Id="Rd9caa63de6d844c3" /><Relationship Type="http://schemas.openxmlformats.org/officeDocument/2006/relationships/notesSlide" Target="/ppt/notesSlides/notesSlide5.xml" Id="R8a381ca2f9ef4f3f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9b4ef63b2204511" /><Relationship Type="http://schemas.openxmlformats.org/officeDocument/2006/relationships/notesSlide" Target="/ppt/notesSlides/notesSlide6.xml" Id="Rd805feb035e849ed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18a0c52a79f4206" /><Relationship Type="http://schemas.openxmlformats.org/officeDocument/2006/relationships/notesSlide" Target="/ppt/notesSlides/notesSlide7.xml" Id="Rbbc4221e7d404f64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c09e7d08ac2449c" /><Relationship Type="http://schemas.openxmlformats.org/officeDocument/2006/relationships/image" Target="/ppt/media/image5.png" Id="Ra512499a821049c5" /><Relationship Type="http://schemas.openxmlformats.org/officeDocument/2006/relationships/notesSlide" Target="/ppt/notesSlides/notesSlide8.xml" Id="R208fc5caad534dac" /></Relationships>
</file>

<file path=ppt/slides/slide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D986564D-758B-4971-86CA-7712B1CB5B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23136173-48D3-4897-9315-7E67219E69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66750"/>
            <a:ext cx="3429000" cy="2667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 b="1">
                <a:solidFill>
                  <a:srgbClr val="0F766E"/>
                </a:solidFill>
                <a:latin typeface="Hiragino Sans"/>
                <a:ea typeface="Hiragino Sans"/>
                <a:cs typeface="Hiragino Sans"/>
              </a:defRPr>
            </a:pPr>
            <a:r>
              <a:t>CLEM Sales Deck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738777B-A57A-4D32-AA19-56C03699ED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200150"/>
            <a:ext cx="5334000" cy="14287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4050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やりっぱなしにしない</a:t>
            </a:r>
          </a:p>
          <a:p xmlns:a="http://schemas.openxmlformats.org/drawingml/2006/main">
            <a:pPr>
              <a:defRPr sz="4050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マネジメント。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130ACCA4-4C67-4A39-8C24-DBE8DE86AE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895600"/>
            <a:ext cx="4762500" cy="11049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475569"/>
                </a:solidFill>
                <a:latin typeface="Hiragino Sans"/>
                <a:ea typeface="Hiragino Sans"/>
                <a:cs typeface="Hiragino Sans"/>
              </a:defRPr>
            </a:pPr>
            <a:r>
              <a:t>KPI・施策・タスク分解・週次チェックイン・レポートを一つにつなげる、マネジャー向け実行管理ツールです。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3857A88E-6995-4041-BAA6-6C50370B6F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362450"/>
            <a:ext cx="1952625" cy="514350"/>
          </a:xfrm>
          <a:prstGeom xmlns:a="http://schemas.openxmlformats.org/drawingml/2006/main" prst="roundRect">
            <a:avLst>
              <a:gd name="adj" fmla="val 14815"/>
            </a:avLst>
          </a:prstGeom>
          <a:solidFill xmlns:a="http://schemas.openxmlformats.org/drawingml/2006/main">
            <a:srgbClr val="0F172A"/>
          </a:solidFill>
          <a:ln xmlns:a="http://schemas.openxmlformats.org/drawingml/2006/main">
            <a:noFill/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DEADC6D-9E50-4373-9E16-1355960B5B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4514850"/>
            <a:ext cx="1619250" cy="2286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90897"/>
          </a:bodyPr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FFFFFF"/>
                </a:solidFill>
                <a:latin typeface="Hiragino Sans"/>
                <a:ea typeface="Hiragino Sans"/>
                <a:cs typeface="Hiragino Sans"/>
              </a:defRPr>
            </a:pPr>
            <a:r>
              <a:t>資料請求・お問い合わせ</a:t>
            </a:r>
          </a:p>
        </p:txBody>
      </p:sp>
      <p:pic>
        <p:nvPicPr>
          <p:cNvPr id="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c0261ed988b4ac2"/>
          <a:srcRect xmlns:a="http://schemas.openxmlformats.org/drawingml/2006/main" l="18343" t="0" r="18343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5905500" y="666750"/>
            <a:ext cx="5572125" cy="4953000"/>
          </a:xfrm>
          <a:prstGeom xmlns:a="http://schemas.openxmlformats.org/drawingml/2006/main" prst="roundRect">
            <a:avLst>
              <a:gd name="adj" fmla="val 3462"/>
            </a:avLst>
          </a:prstGeom>
        </p:spPr>
      </p:pic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96BDC559-A7B0-42B4-9223-5481C4F316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198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7E2EF"/>
          </a:solidFill>
          <a:ln xmlns:a="http://schemas.openxmlformats.org/drawingml/2006/main">
            <a:noFill/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F0C54992-AA70-4F0C-A718-C5F852A8B3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553200"/>
            <a:ext cx="4000500" cy="171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94A3B8"/>
                </a:solidFill>
                <a:latin typeface="Hiragino Sans"/>
                <a:ea typeface="Hiragino Sans"/>
                <a:cs typeface="Hiragino Sans"/>
              </a:defRPr>
            </a:pPr>
            <a:r>
              <a:t>CLEM | Closed-Loop Execution Management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CE0C0D6-FB8B-4DC4-8E17-ABD9BCC5A8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553200"/>
            <a:ext cx="457200" cy="171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94A3B8"/>
                </a:solidFill>
                <a:latin typeface="Hiragino Sans"/>
                <a:ea typeface="Hiragino Sans"/>
                <a:cs typeface="Hiragino Sans"/>
              </a:defRPr>
            </a:pPr>
            <a: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857376791"/>
      </p:ext>
    </p:extLst>
  </p:cSld>
</p:sld>
</file>

<file path=ppt/slides/slide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F2A1A0F9-93ED-43AC-85B3-6D42F552D0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AF8"/>
          </a:solidFill>
          <a:ln xmlns:a="http://schemas.openxmlformats.org/drawingml/2006/main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0CD16049-C924-439A-B4F9-B5B52609D4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52450"/>
            <a:ext cx="2476500" cy="2667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 b="1">
                <a:solidFill>
                  <a:srgbClr val="F59E0B"/>
                </a:solidFill>
                <a:latin typeface="Hiragino Sans"/>
                <a:ea typeface="Hiragino Sans"/>
                <a:cs typeface="Hiragino Sans"/>
              </a:defRPr>
            </a:pPr>
            <a:r>
              <a:t>Problem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6F3902D6-00B1-42DD-AA81-07C2A039A9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933450"/>
            <a:ext cx="4095750" cy="11430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98119"/>
          </a:bodyPr>
          <a:lstStyle xmlns:a="http://schemas.openxmlformats.org/drawingml/2006/main"/>
          <a:p xmlns:a="http://schemas.openxmlformats.org/drawingml/2006/main">
            <a:pPr>
              <a:defRPr sz="3300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決めたこと、</a:t>
            </a:r>
          </a:p>
          <a:p xmlns:a="http://schemas.openxmlformats.org/drawingml/2006/main">
            <a:pPr>
              <a:defRPr sz="3300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追いきれていますか。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E5B7297E-8E09-45FA-8244-D4BCB9B7C7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305050"/>
            <a:ext cx="4057650" cy="11239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500">
                <a:solidFill>
                  <a:srgbClr val="475569"/>
                </a:solidFill>
                <a:latin typeface="Hiragino Sans"/>
                <a:ea typeface="Hiragino Sans"/>
                <a:cs typeface="Hiragino Sans"/>
              </a:defRPr>
            </a:pPr>
            <a:r>
              <a:t>会議で施策が決まっても、タスクはチャットやExcelに分散し、資料はスライドやドライブに散らばりがちです。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B426F0FF-F084-425F-8F72-65EF80AB5D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743325"/>
            <a:ext cx="104775" cy="10477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563EB"/>
          </a:solidFill>
          <a:ln xmlns:a="http://schemas.openxmlformats.org/drawingml/2006/main">
            <a:noFill/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3ECB95D4-2C20-4801-98E1-F435E9B8D9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3676650"/>
            <a:ext cx="3771900" cy="4191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475569"/>
                </a:solidFill>
                <a:latin typeface="Hiragino Sans"/>
                <a:ea typeface="Hiragino Sans"/>
                <a:cs typeface="Hiragino Sans"/>
              </a:defRPr>
            </a:pPr>
            <a:r>
              <a:t>週次会議のたびに進捗を集め直す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CF432A5D-4338-4C24-9772-604E27792C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181475"/>
            <a:ext cx="104775" cy="10477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F766E"/>
          </a:solidFill>
          <a:ln xmlns:a="http://schemas.openxmlformats.org/drawingml/2006/main">
            <a:noFill/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BBBD0323-AD0A-424A-B11B-46EF408E00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4114800"/>
            <a:ext cx="3771900" cy="4191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475569"/>
                </a:solidFill>
                <a:latin typeface="Hiragino Sans"/>
                <a:ea typeface="Hiragino Sans"/>
                <a:cs typeface="Hiragino Sans"/>
              </a:defRPr>
            </a:pPr>
            <a:r>
              <a:t>KPIと施策、タスクのつながりが見えない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62F8B987-09A2-4056-8588-1728F7D2CF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619625"/>
            <a:ext cx="104775" cy="10477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563EB"/>
          </a:solidFill>
          <a:ln xmlns:a="http://schemas.openxmlformats.org/drawingml/2006/main">
            <a:noFill/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6838B9EF-A734-4EBA-9D29-5A725AAA7F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4552950"/>
            <a:ext cx="3771900" cy="4191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475569"/>
                </a:solidFill>
                <a:latin typeface="Hiragino Sans"/>
                <a:ea typeface="Hiragino Sans"/>
                <a:cs typeface="Hiragino Sans"/>
              </a:defRPr>
            </a:pPr>
            <a:r>
              <a:t>報告準備に時間がかかり、改善に時間を使えない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D7FE78BB-6547-4AF9-9910-220FB6C89C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057775"/>
            <a:ext cx="104775" cy="10477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F766E"/>
          </a:solidFill>
          <a:ln xmlns:a="http://schemas.openxmlformats.org/drawingml/2006/main">
            <a:noFill/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BE2CFDEC-B2A1-49CA-8399-1F50D92C15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4991100"/>
            <a:ext cx="3771900" cy="4191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475569"/>
                </a:solidFill>
                <a:latin typeface="Hiragino Sans"/>
                <a:ea typeface="Hiragino Sans"/>
                <a:cs typeface="Hiragino Sans"/>
              </a:defRPr>
            </a:pPr>
            <a:r>
              <a:t>いつの間にか消えるタスクがある</a:t>
            </a:r>
          </a:p>
        </p:txBody>
      </p:sp>
      <p:pic>
        <p:nvPicPr>
          <p:cNvPr id="1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66a8a75b1fb4cd0"/>
          <a:srcRect xmlns:a="http://schemas.openxmlformats.org/drawingml/2006/main" l="12387" t="0" r="12387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5095875" y="647700"/>
            <a:ext cx="6429375" cy="4810125"/>
          </a:xfrm>
          <a:prstGeom xmlns:a="http://schemas.openxmlformats.org/drawingml/2006/main" prst="roundRect">
            <a:avLst>
              <a:gd name="adj" fmla="val 3564"/>
            </a:avLst>
          </a:prstGeom>
        </p:spPr>
      </p:pic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C9BC7176-2510-4099-9476-469B1EDD06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198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7E2EF"/>
          </a:solidFill>
          <a:ln xmlns:a="http://schemas.openxmlformats.org/drawingml/2006/main">
            <a:noFill/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F46E6EE1-41E1-4F13-B63B-226113D7FA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553200"/>
            <a:ext cx="4000500" cy="171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94A3B8"/>
                </a:solidFill>
                <a:latin typeface="Hiragino Sans"/>
                <a:ea typeface="Hiragino Sans"/>
                <a:cs typeface="Hiragino Sans"/>
              </a:defRPr>
            </a:pPr>
            <a:r>
              <a:t>CLEM | Closed-Loop Execution Management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7E6EC065-93A6-4316-89B9-BD2C7B84FE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553200"/>
            <a:ext cx="457200" cy="171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94A3B8"/>
                </a:solidFill>
                <a:latin typeface="Hiragino Sans"/>
                <a:ea typeface="Hiragino Sans"/>
                <a:cs typeface="Hiragino Sans"/>
              </a:defRPr>
            </a:pPr>
            <a: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420199890"/>
      </p:ext>
    </p:extLst>
  </p:cSld>
</p:sld>
</file>

<file path=ppt/slides/slide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E04ECB12-AAF4-464E-A6AD-7A5A604C39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9A30A316-E895-42D8-8DDC-57A7E9E54E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52450"/>
            <a:ext cx="2857500" cy="2667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 b="1">
                <a:solidFill>
                  <a:srgbClr val="0F766E"/>
                </a:solidFill>
                <a:latin typeface="Hiragino Sans"/>
                <a:ea typeface="Hiragino Sans"/>
                <a:cs typeface="Hiragino Sans"/>
              </a:defRPr>
            </a:pPr>
            <a:r>
              <a:t>Fragmentation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35E46A22-8FE8-424C-AE88-5172EFA3F5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933450"/>
            <a:ext cx="6572250" cy="10668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3150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管理が分かれるほど、</a:t>
            </a:r>
          </a:p>
          <a:p xmlns:a="http://schemas.openxmlformats.org/drawingml/2006/main">
            <a:pPr>
              <a:defRPr sz="3150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PDCAは止まりやすい。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F6BD2C97-7E1D-4C24-97CF-E45956A73D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133600"/>
            <a:ext cx="6572250" cy="552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500">
                <a:solidFill>
                  <a:srgbClr val="475569"/>
                </a:solidFill>
                <a:latin typeface="Hiragino Sans"/>
                <a:ea typeface="Hiragino Sans"/>
                <a:cs typeface="Hiragino Sans"/>
              </a:defRPr>
            </a:pPr>
            <a:r>
              <a:t>資料が増えても、成果に向けた実行が見えなければ、マネジャーの負担は減りません。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0CE1684-A365-4D54-9191-0CE2739D4E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3333750"/>
            <a:ext cx="1485900" cy="1066800"/>
          </a:xfrm>
          <a:prstGeom xmlns:a="http://schemas.openxmlformats.org/drawingml/2006/main" prst="roundRect">
            <a:avLst>
              <a:gd name="adj" fmla="val 14286"/>
            </a:avLst>
          </a:prstGeom>
          <a:solidFill xmlns:a="http://schemas.openxmlformats.org/drawingml/2006/main">
            <a:srgbClr val="EAF1FF"/>
          </a:solidFill>
          <a:ln xmlns:a="http://schemas.openxmlformats.org/drawingml/2006/main" w="9525">
            <a:solidFill>
              <a:srgbClr val="D7E2EF"/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F0609152-F125-417C-9764-76CCA56774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3686175"/>
            <a:ext cx="1143000" cy="3429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KPI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FB74586F-CDCA-411B-B9D4-843508BABF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95550" y="3857625"/>
            <a:ext cx="4762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BD5E1"/>
          </a:solidFill>
          <a:ln xmlns:a="http://schemas.openxmlformats.org/drawingml/2006/main">
            <a:noFill/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25F61529-F42A-4119-8CA1-E00617706F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90850" y="3333750"/>
            <a:ext cx="1485900" cy="1066800"/>
          </a:xfrm>
          <a:prstGeom xmlns:a="http://schemas.openxmlformats.org/drawingml/2006/main" prst="roundRect">
            <a:avLst>
              <a:gd name="adj" fmla="val 14286"/>
            </a:avLst>
          </a:prstGeom>
          <a:solidFill xmlns:a="http://schemas.openxmlformats.org/drawingml/2006/main">
            <a:srgbClr val="E8F6F1"/>
          </a:solidFill>
          <a:ln xmlns:a="http://schemas.openxmlformats.org/drawingml/2006/main" w="9525">
            <a:solidFill>
              <a:srgbClr val="D7E2EF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089BD0EB-9CA6-4E82-A246-848E5B9E71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62300" y="3686175"/>
            <a:ext cx="1143000" cy="3429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施策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93485D0-60BF-4C15-B2C1-53240DFD1B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10100" y="3857625"/>
            <a:ext cx="4762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BD5E1"/>
          </a:solidFill>
          <a:ln xmlns:a="http://schemas.openxmlformats.org/drawingml/2006/main">
            <a:noFill/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E691EF75-6A93-416A-80F4-033F4723F5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05400" y="3333750"/>
            <a:ext cx="1485900" cy="1066800"/>
          </a:xfrm>
          <a:prstGeom xmlns:a="http://schemas.openxmlformats.org/drawingml/2006/main" prst="roundRect">
            <a:avLst>
              <a:gd name="adj" fmla="val 14286"/>
            </a:avLst>
          </a:prstGeom>
          <a:solidFill xmlns:a="http://schemas.openxmlformats.org/drawingml/2006/main">
            <a:srgbClr val="EAF1FF"/>
          </a:solidFill>
          <a:ln xmlns:a="http://schemas.openxmlformats.org/drawingml/2006/main" w="9525">
            <a:solidFill>
              <a:srgbClr val="D7E2EF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70C4E958-0470-4DA9-8992-54F02A937A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76850" y="3686175"/>
            <a:ext cx="1143000" cy="3429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タスク分解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6270BEA3-CE16-4E7D-A131-345322EB33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24650" y="3857625"/>
            <a:ext cx="4762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BD5E1"/>
          </a:solidFill>
          <a:ln xmlns:a="http://schemas.openxmlformats.org/drawingml/2006/main">
            <a:noFill/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FD0DA3D0-6577-47CA-BA0B-052AF5CBE9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3333750"/>
            <a:ext cx="1485900" cy="1066800"/>
          </a:xfrm>
          <a:prstGeom xmlns:a="http://schemas.openxmlformats.org/drawingml/2006/main" prst="roundRect">
            <a:avLst>
              <a:gd name="adj" fmla="val 14286"/>
            </a:avLst>
          </a:prstGeom>
          <a:solidFill xmlns:a="http://schemas.openxmlformats.org/drawingml/2006/main">
            <a:srgbClr val="E8F6F1"/>
          </a:solidFill>
          <a:ln xmlns:a="http://schemas.openxmlformats.org/drawingml/2006/main" w="9525">
            <a:solidFill>
              <a:srgbClr val="D7E2EF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E789A86C-E2D6-4969-AF8E-2A9D90F4C9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3686175"/>
            <a:ext cx="1143000" cy="3429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週次確認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3E313947-798B-4B0F-B0A7-DFBE23A91F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39200" y="3857625"/>
            <a:ext cx="4762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BD5E1"/>
          </a:solidFill>
          <a:ln xmlns:a="http://schemas.openxmlformats.org/drawingml/2006/main">
            <a:noFill/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6F5F2217-29FA-40BF-AD87-DBFF1DCB16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3333750"/>
            <a:ext cx="1485900" cy="1066800"/>
          </a:xfrm>
          <a:prstGeom xmlns:a="http://schemas.openxmlformats.org/drawingml/2006/main" prst="roundRect">
            <a:avLst>
              <a:gd name="adj" fmla="val 14286"/>
            </a:avLst>
          </a:prstGeom>
          <a:solidFill xmlns:a="http://schemas.openxmlformats.org/drawingml/2006/main">
            <a:srgbClr val="EAF1FF"/>
          </a:solidFill>
          <a:ln xmlns:a="http://schemas.openxmlformats.org/drawingml/2006/main" w="9525">
            <a:solidFill>
              <a:srgbClr val="D7E2EF"/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70163D66-DC63-4910-AC1D-159834B5A7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05950" y="3686175"/>
            <a:ext cx="1143000" cy="3429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レポート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C5A708DC-27EE-43CA-8EA8-003281454A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00250" y="4953000"/>
            <a:ext cx="8191500" cy="704850"/>
          </a:xfrm>
          <a:prstGeom xmlns:a="http://schemas.openxmlformats.org/drawingml/2006/main" prst="roundRect">
            <a:avLst>
              <a:gd name="adj" fmla="val 18919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7E2EF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94A1DA9C-AA92-44D8-9ED2-C5EEFD3ED1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81250" y="5143500"/>
            <a:ext cx="7429500" cy="3238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87012"/>
          </a:bodyPr>
          <a:lstStyle xmlns:a="http://schemas.openxmlformats.org/drawingml/2006/main"/>
          <a:p xmlns:a="http://schemas.openxmlformats.org/drawingml/2006/main">
            <a:pPr>
              <a:defRPr sz="1500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一つひとつは管理しているのに、流れとして追えない。ここに「やりっぱなし」の原因があります。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8F727C72-1591-4B23-8179-0FBC1E3B6D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198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7E2EF"/>
          </a:solidFill>
          <a:ln xmlns:a="http://schemas.openxmlformats.org/drawingml/2006/main">
            <a:noFill/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3F15B84D-F064-4285-836D-AEA50B1514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553200"/>
            <a:ext cx="4000500" cy="171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94A3B8"/>
                </a:solidFill>
                <a:latin typeface="Hiragino Sans"/>
                <a:ea typeface="Hiragino Sans"/>
                <a:cs typeface="Hiragino Sans"/>
              </a:defRPr>
            </a:pPr>
            <a:r>
              <a:t>CLEM | Closed-Loop Execution Management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F78B87A2-6C1E-435E-9CA9-47DD2FAFB9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553200"/>
            <a:ext cx="457200" cy="171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94A3B8"/>
                </a:solidFill>
                <a:latin typeface="Hiragino Sans"/>
                <a:ea typeface="Hiragino Sans"/>
                <a:cs typeface="Hiragino Sans"/>
              </a:defRPr>
            </a:pPr>
            <a: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144869903"/>
      </p:ext>
    </p:extLst>
  </p:cSld>
</p:sld>
</file>

<file path=ppt/slides/slide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C4CC1C41-8F21-489D-AC86-C8F17ECBA1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AF8"/>
          </a:solidFill>
          <a:ln xmlns:a="http://schemas.openxmlformats.org/drawingml/2006/main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C388B084-3830-417C-8C91-7DFB00AD32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52450"/>
            <a:ext cx="2857500" cy="2667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 b="1">
                <a:solidFill>
                  <a:srgbClr val="0F766E"/>
                </a:solidFill>
                <a:latin typeface="Hiragino Sans"/>
                <a:ea typeface="Hiragino Sans"/>
                <a:cs typeface="Hiragino Sans"/>
              </a:defRPr>
            </a:pPr>
            <a:r>
              <a:t>CLEM Solution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9C6A1C9-5291-4096-AFC2-E119E8BB71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933450"/>
            <a:ext cx="7048500" cy="9906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3000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CLEMなら、業務の流れを</a:t>
            </a:r>
          </a:p>
          <a:p xmlns:a="http://schemas.openxmlformats.org/drawingml/2006/main">
            <a:pPr>
              <a:defRPr sz="3000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一つにつなげて管理できます。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A7F7397D-903A-4F7F-920F-BC20835CD7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076450"/>
            <a:ext cx="7048500" cy="552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500">
                <a:solidFill>
                  <a:srgbClr val="475569"/>
                </a:solidFill>
                <a:latin typeface="Hiragino Sans"/>
                <a:ea typeface="Hiragino Sans"/>
                <a:cs typeface="Hiragino Sans"/>
              </a:defRPr>
            </a:pPr>
            <a:r>
              <a:t>KPIを起点に、施策、タスク、週次チェックイン、レポート、改善までを同じ流れで確認できます。</a:t>
            </a:r>
          </a:p>
        </p:txBody>
      </p:sp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562aa394aac45a1"/>
          <a:srcRect xmlns:a="http://schemas.openxmlformats.org/drawingml/2006/main" l="0" t="24471" r="0" b="24471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1123950" y="2952750"/>
            <a:ext cx="9944100" cy="2857500"/>
          </a:xfrm>
          <a:prstGeom xmlns:a="http://schemas.openxmlformats.org/drawingml/2006/main" prst="roundRect">
            <a:avLst>
              <a:gd name="adj" fmla="val 6000"/>
            </a:avLst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98E25E3B-D260-4F04-A259-2B4BFCE367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198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7E2EF"/>
          </a:solidFill>
          <a:ln xmlns:a="http://schemas.openxmlformats.org/drawingml/2006/main">
            <a:noFill/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EB3210E3-690A-402F-8ABA-453EB0EF48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553200"/>
            <a:ext cx="4000500" cy="171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94A3B8"/>
                </a:solidFill>
                <a:latin typeface="Hiragino Sans"/>
                <a:ea typeface="Hiragino Sans"/>
                <a:cs typeface="Hiragino Sans"/>
              </a:defRPr>
            </a:pPr>
            <a:r>
              <a:t>CLEM | Closed-Loop Execution Management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394BE82A-6B33-4900-AC14-BD0540C016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553200"/>
            <a:ext cx="457200" cy="171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94A3B8"/>
                </a:solidFill>
                <a:latin typeface="Hiragino Sans"/>
                <a:ea typeface="Hiragino Sans"/>
                <a:cs typeface="Hiragino Sans"/>
              </a:defRPr>
            </a:pPr>
            <a: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074727757"/>
      </p:ext>
    </p:extLst>
  </p:cSld>
</p:sld>
</file>

<file path=ppt/slides/slide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09CA8910-A657-4688-A3AA-BCB64EC527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51BBFB06-61E8-4444-AC50-9823926CE3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52450"/>
            <a:ext cx="2857500" cy="2667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 b="1">
                <a:solidFill>
                  <a:srgbClr val="2563EB"/>
                </a:solidFill>
                <a:latin typeface="Hiragino Sans"/>
                <a:ea typeface="Hiragino Sans"/>
                <a:cs typeface="Hiragino Sans"/>
              </a:defRPr>
            </a:pPr>
            <a:r>
              <a:t>Positioning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CC8F993A-BFD3-42F6-8B56-4E6FAD08F5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933450"/>
            <a:ext cx="5905500" cy="10668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3150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作れる自由度より、</a:t>
            </a:r>
          </a:p>
          <a:p xmlns:a="http://schemas.openxmlformats.org/drawingml/2006/main">
            <a:pPr>
              <a:defRPr sz="3150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すぐ回せるPDCAの型。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75E7A3B7-1B24-400C-8A39-16785E466A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171700"/>
            <a:ext cx="5334000" cy="10477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425">
                <a:solidFill>
                  <a:srgbClr val="475569"/>
                </a:solidFill>
                <a:latin typeface="Hiragino Sans"/>
                <a:ea typeface="Hiragino Sans"/>
                <a:cs typeface="Hiragino Sans"/>
              </a:defRPr>
            </a:pPr>
            <a:r>
              <a:t>ノーコード業務アプリは、自社に合わせて作れる自由度が魅力です。一方で、項目設計、画面設計、運用ルール、定着までに手間がかかります。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2E595179-F6DB-4C22-83ED-1114F4DD45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581400"/>
            <a:ext cx="4648200" cy="1104900"/>
          </a:xfrm>
          <a:prstGeom xmlns:a="http://schemas.openxmlformats.org/drawingml/2006/main" prst="roundRect">
            <a:avLst>
              <a:gd name="adj" fmla="val 12069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7E2EF"/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30CC6F12-5378-44F5-803B-144D11E1BC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3857625"/>
            <a:ext cx="4114800" cy="4953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575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CLEMは、マネジャーの実行管理に必要な流れが最初から入っています。</a:t>
            </a:r>
          </a:p>
        </p:txBody>
      </p:sp>
      <p:pic>
        <p:nvPicPr>
          <p:cNvPr id="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9caa63de6d844c3"/>
          <a:stretch xmlns:a="http://schemas.openxmlformats.org/drawingml/2006/main"/>
        </p:blipFill>
        <p:spPr>
          <a:xfrm xmlns:a="http://schemas.openxmlformats.org/drawingml/2006/main">
            <a:off x="6096000" y="1690688"/>
            <a:ext cx="5429250" cy="2714625"/>
          </a:xfrm>
          <a:prstGeom xmlns:a="http://schemas.openxmlformats.org/drawingml/2006/main" prst="roundRect">
            <a:avLst>
              <a:gd name="adj" fmla="val 3478"/>
            </a:avLst>
          </a:prstGeom>
        </p:spPr>
      </p:pic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F509ECD1-52FB-489B-AA64-57CAB878D1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198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7E2EF"/>
          </a:solidFill>
          <a:ln xmlns:a="http://schemas.openxmlformats.org/drawingml/2006/main">
            <a:noFill/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987F4CCB-0499-49E1-8BE4-F38787B2F5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553200"/>
            <a:ext cx="4000500" cy="171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94A3B8"/>
                </a:solidFill>
                <a:latin typeface="Hiragino Sans"/>
                <a:ea typeface="Hiragino Sans"/>
                <a:cs typeface="Hiragino Sans"/>
              </a:defRPr>
            </a:pPr>
            <a:r>
              <a:t>CLEM | Closed-Loop Execution Management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1507EA0F-1486-4D30-BB2E-3222BA2195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553200"/>
            <a:ext cx="457200" cy="171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94A3B8"/>
                </a:solidFill>
                <a:latin typeface="Hiragino Sans"/>
                <a:ea typeface="Hiragino Sans"/>
                <a:cs typeface="Hiragino Sans"/>
              </a:defRPr>
            </a:pPr>
            <a: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068280200"/>
      </p:ext>
    </p:extLst>
  </p:cSld>
</p:sld>
</file>

<file path=ppt/slides/slide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18755561-E194-4A84-9E81-A9742B200C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AF8"/>
          </a:solidFill>
          <a:ln xmlns:a="http://schemas.openxmlformats.org/drawingml/2006/main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17CD4D3C-FF49-4CE2-B6FC-DBB02A91FE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52450"/>
            <a:ext cx="2857500" cy="2667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 b="1">
                <a:solidFill>
                  <a:srgbClr val="0F766E"/>
                </a:solidFill>
                <a:latin typeface="Hiragino Sans"/>
                <a:ea typeface="Hiragino Sans"/>
                <a:cs typeface="Hiragino Sans"/>
              </a:defRPr>
            </a:pPr>
            <a:r>
              <a:t>Before / After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8E3FA02C-A414-40D6-9D8E-EA1547ADF6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933450"/>
            <a:ext cx="6096000" cy="10668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3150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資料を作る管理から、</a:t>
            </a:r>
          </a:p>
          <a:p xmlns:a="http://schemas.openxmlformats.org/drawingml/2006/main">
            <a:pPr>
              <a:defRPr sz="3150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成果を出す管理へ。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428EF259-B619-44D2-B33E-A2C1F3CDEA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2381250"/>
            <a:ext cx="4343400" cy="552450"/>
          </a:xfrm>
          <a:prstGeom xmlns:a="http://schemas.openxmlformats.org/drawingml/2006/main" prst="roundRect">
            <a:avLst>
              <a:gd name="adj" fmla="val 1724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7E2EF"/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0A755C23-11DD-4675-B9AA-F1BFFE5A5C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53250" y="2381250"/>
            <a:ext cx="4343400" cy="552450"/>
          </a:xfrm>
          <a:prstGeom xmlns:a="http://schemas.openxmlformats.org/drawingml/2006/main" prst="roundRect">
            <a:avLst>
              <a:gd name="adj" fmla="val 17241"/>
            </a:avLst>
          </a:prstGeom>
          <a:solidFill xmlns:a="http://schemas.openxmlformats.org/drawingml/2006/main">
            <a:srgbClr val="E8F6F1"/>
          </a:solidFill>
          <a:ln xmlns:a="http://schemas.openxmlformats.org/drawingml/2006/main" w="9525">
            <a:solidFill>
              <a:srgbClr val="D7E2EF"/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442BF72-74E5-446A-AC66-D7BBF4D5FA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2514600"/>
            <a:ext cx="3714750" cy="2667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425">
                <a:solidFill>
                  <a:srgbClr val="475569"/>
                </a:solidFill>
                <a:latin typeface="Hiragino Sans"/>
                <a:ea typeface="Hiragino Sans"/>
                <a:cs typeface="Hiragino Sans"/>
              </a:defRPr>
            </a:pPr>
            <a:r>
              <a:t>進捗を毎回集め直す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CD958101-F0BC-4969-9C08-B211CD5B4E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2514600"/>
            <a:ext cx="3714750" cy="2667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425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状況を一画面で確認する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517FA64-E100-494C-B6DF-D9178EBFA6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619750" y="2647950"/>
            <a:ext cx="83820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563EB"/>
          </a:solidFill>
          <a:ln xmlns:a="http://schemas.openxmlformats.org/drawingml/2006/main">
            <a:noFill/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AB96B9D-E218-44C5-A772-3572A795FF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3124200"/>
            <a:ext cx="4343400" cy="552450"/>
          </a:xfrm>
          <a:prstGeom xmlns:a="http://schemas.openxmlformats.org/drawingml/2006/main" prst="roundRect">
            <a:avLst>
              <a:gd name="adj" fmla="val 1724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7E2EF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9C9119D-0ABC-4E23-8846-C371E745B8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53250" y="3124200"/>
            <a:ext cx="4343400" cy="552450"/>
          </a:xfrm>
          <a:prstGeom xmlns:a="http://schemas.openxmlformats.org/drawingml/2006/main" prst="roundRect">
            <a:avLst>
              <a:gd name="adj" fmla="val 17241"/>
            </a:avLst>
          </a:prstGeom>
          <a:solidFill xmlns:a="http://schemas.openxmlformats.org/drawingml/2006/main">
            <a:srgbClr val="E8F6F1"/>
          </a:solidFill>
          <a:ln xmlns:a="http://schemas.openxmlformats.org/drawingml/2006/main" w="9525">
            <a:solidFill>
              <a:srgbClr val="D7E2EF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9149A63B-0100-463E-B698-7FAEEA4A50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3257550"/>
            <a:ext cx="3714750" cy="2667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425">
                <a:solidFill>
                  <a:srgbClr val="475569"/>
                </a:solidFill>
                <a:latin typeface="Hiragino Sans"/>
                <a:ea typeface="Hiragino Sans"/>
                <a:cs typeface="Hiragino Sans"/>
              </a:defRPr>
            </a:pPr>
            <a:r>
              <a:t>決めたことが流れる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D4C3A5B0-3FC1-4425-BCC2-16382DFD15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3257550"/>
            <a:ext cx="3714750" cy="2667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425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タスクと責任者を追える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2A4A7AA9-8FB4-4510-896C-1D075D3457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619750" y="3390900"/>
            <a:ext cx="83820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563EB"/>
          </a:solidFill>
          <a:ln xmlns:a="http://schemas.openxmlformats.org/drawingml/2006/main">
            <a:noFill/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38A830A-AC3F-4BF6-8BCD-C884596827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3867150"/>
            <a:ext cx="4343400" cy="552450"/>
          </a:xfrm>
          <a:prstGeom xmlns:a="http://schemas.openxmlformats.org/drawingml/2006/main" prst="roundRect">
            <a:avLst>
              <a:gd name="adj" fmla="val 1724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7E2EF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EED6890E-4E9C-4C30-AFB0-67F92715F2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53250" y="3867150"/>
            <a:ext cx="4343400" cy="552450"/>
          </a:xfrm>
          <a:prstGeom xmlns:a="http://schemas.openxmlformats.org/drawingml/2006/main" prst="roundRect">
            <a:avLst>
              <a:gd name="adj" fmla="val 17241"/>
            </a:avLst>
          </a:prstGeom>
          <a:solidFill xmlns:a="http://schemas.openxmlformats.org/drawingml/2006/main">
            <a:srgbClr val="E8F6F1"/>
          </a:solidFill>
          <a:ln xmlns:a="http://schemas.openxmlformats.org/drawingml/2006/main" w="9525">
            <a:solidFill>
              <a:srgbClr val="D7E2EF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C85EA4C3-04BA-47B2-8F2D-D6741062ED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4000500"/>
            <a:ext cx="3714750" cy="2667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425">
                <a:solidFill>
                  <a:srgbClr val="475569"/>
                </a:solidFill>
                <a:latin typeface="Hiragino Sans"/>
                <a:ea typeface="Hiragino Sans"/>
                <a:cs typeface="Hiragino Sans"/>
              </a:defRPr>
            </a:pPr>
            <a:r>
              <a:t>KPIと行動が分かれる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62FD02B7-8C2C-4C3C-BF4F-702C0BDCAA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4000500"/>
            <a:ext cx="3714750" cy="2667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425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KPI・施策・タスクがつながる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94CFB5A5-3800-4B92-A353-92C2AEF576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619750" y="4133850"/>
            <a:ext cx="83820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563EB"/>
          </a:solidFill>
          <a:ln xmlns:a="http://schemas.openxmlformats.org/drawingml/2006/main">
            <a:noFill/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320470BC-35F7-4007-8A51-FA3A473A39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4610100"/>
            <a:ext cx="4343400" cy="552450"/>
          </a:xfrm>
          <a:prstGeom xmlns:a="http://schemas.openxmlformats.org/drawingml/2006/main" prst="roundRect">
            <a:avLst>
              <a:gd name="adj" fmla="val 1724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7E2EF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CAD93339-E327-4EF6-97F8-96D8C0E5B0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53250" y="4610100"/>
            <a:ext cx="4343400" cy="552450"/>
          </a:xfrm>
          <a:prstGeom xmlns:a="http://schemas.openxmlformats.org/drawingml/2006/main" prst="roundRect">
            <a:avLst>
              <a:gd name="adj" fmla="val 17241"/>
            </a:avLst>
          </a:prstGeom>
          <a:solidFill xmlns:a="http://schemas.openxmlformats.org/drawingml/2006/main">
            <a:srgbClr val="E8F6F1"/>
          </a:solidFill>
          <a:ln xmlns:a="http://schemas.openxmlformats.org/drawingml/2006/main" w="9525">
            <a:solidFill>
              <a:srgbClr val="D7E2EF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091FBB69-3DB0-43F9-904D-BFE69E7793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4743450"/>
            <a:ext cx="3714750" cy="2667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425">
                <a:solidFill>
                  <a:srgbClr val="475569"/>
                </a:solidFill>
                <a:latin typeface="Hiragino Sans"/>
                <a:ea typeface="Hiragino Sans"/>
                <a:cs typeface="Hiragino Sans"/>
              </a:defRPr>
            </a:pPr>
            <a:r>
              <a:t>報告準備に時間がかかる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7E75909B-4E69-479C-BB27-C441800D4F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4743450"/>
            <a:ext cx="3714750" cy="2667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425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実行状況から整理しやすい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BDC25FA7-5E15-47D8-8CD8-EDEB06110D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619750" y="4876800"/>
            <a:ext cx="83820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563EB"/>
          </a:solidFill>
          <a:ln xmlns:a="http://schemas.openxmlformats.org/drawingml/2006/main">
            <a:noFill/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83681A4B-F9E5-410E-B2D6-17EC3B3101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2038350"/>
            <a:ext cx="2095500" cy="2667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 b="1">
                <a:solidFill>
                  <a:srgbClr val="64748B"/>
                </a:solidFill>
                <a:latin typeface="Hiragino Sans"/>
                <a:ea typeface="Hiragino Sans"/>
                <a:cs typeface="Hiragino Sans"/>
              </a:defRPr>
            </a:pPr>
            <a:r>
              <a:t>Before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D5D53532-336B-4FF6-A781-23E403C676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53250" y="2038350"/>
            <a:ext cx="2095500" cy="2667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 b="1">
                <a:solidFill>
                  <a:srgbClr val="0F766E"/>
                </a:solidFill>
                <a:latin typeface="Hiragino Sans"/>
                <a:ea typeface="Hiragino Sans"/>
                <a:cs typeface="Hiragino Sans"/>
              </a:defRPr>
            </a:pPr>
            <a:r>
              <a:t>After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0BDB3A5D-26E3-4A1F-84C6-2485B269E5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198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7E2EF"/>
          </a:solidFill>
          <a:ln xmlns:a="http://schemas.openxmlformats.org/drawingml/2006/main">
            <a:noFill/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1A8D3C4B-33A5-46E9-9E6E-A6317A0A0E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553200"/>
            <a:ext cx="4000500" cy="171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94A3B8"/>
                </a:solidFill>
                <a:latin typeface="Hiragino Sans"/>
                <a:ea typeface="Hiragino Sans"/>
                <a:cs typeface="Hiragino Sans"/>
              </a:defRPr>
            </a:pPr>
            <a:r>
              <a:t>CLEM | Closed-Loop Execution Management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3253C72B-8FCB-4179-B194-31AE42D9A0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553200"/>
            <a:ext cx="457200" cy="171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94A3B8"/>
                </a:solidFill>
                <a:latin typeface="Hiragino Sans"/>
                <a:ea typeface="Hiragino Sans"/>
                <a:cs typeface="Hiragino Sans"/>
              </a:defRPr>
            </a:pPr>
            <a: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414135879"/>
      </p:ext>
    </p:extLst>
  </p:cSld>
</p:sld>
</file>

<file path=ppt/slides/slide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42A8FE1A-09AA-453D-9668-1501EEFAA0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28939059-EDB5-4887-8CB2-293B692C2D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52450"/>
            <a:ext cx="2857500" cy="2667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 b="1">
                <a:solidFill>
                  <a:srgbClr val="F59E0B"/>
                </a:solidFill>
                <a:latin typeface="Hiragino Sans"/>
                <a:ea typeface="Hiragino Sans"/>
                <a:cs typeface="Hiragino Sans"/>
              </a:defRPr>
            </a:pPr>
            <a:r>
              <a:t>Start Small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E19AF801-B78D-4F5D-92AF-0CF5807A34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933450"/>
            <a:ext cx="6667500" cy="10668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3150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まずは1チーム、</a:t>
            </a:r>
          </a:p>
          <a:p xmlns:a="http://schemas.openxmlformats.org/drawingml/2006/main">
            <a:pPr>
              <a:defRPr sz="3150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1つのKPIから始められます。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D954F7F0-ECC6-4497-BAF0-681FB9593A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3067050"/>
            <a:ext cx="723900" cy="7239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AF1FF"/>
          </a:solidFill>
          <a:ln xmlns:a="http://schemas.openxmlformats.org/drawingml/2006/main" w="9525">
            <a:solidFill>
              <a:srgbClr val="D7E2EF"/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D9720849-6640-4CE4-B70B-5BF4F6A59A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" y="3248025"/>
            <a:ext cx="247650" cy="3048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950" b="1">
                <a:solidFill>
                  <a:srgbClr val="2563EB"/>
                </a:solidFill>
                <a:latin typeface="Hiragino Sans"/>
                <a:ea typeface="Hiragino Sans"/>
                <a:cs typeface="Hiragino Sans"/>
              </a:defRPr>
            </a:pPr>
            <a:r>
              <a:t>1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F76213E-596B-4D89-926D-3C5DDE1B97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" y="4000500"/>
            <a:ext cx="1524000" cy="4953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500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KPIを1つ登録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A974BA0D-7983-4567-830D-6494ACAE8D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33550" y="3409950"/>
            <a:ext cx="11239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BD5E1"/>
          </a:solidFill>
          <a:ln xmlns:a="http://schemas.openxmlformats.org/drawingml/2006/main">
            <a:noFill/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6C771484-5350-475A-86DA-B340E2A5A2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67050" y="3067050"/>
            <a:ext cx="723900" cy="7239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8F6F1"/>
          </a:solidFill>
          <a:ln xmlns:a="http://schemas.openxmlformats.org/drawingml/2006/main" w="9525">
            <a:solidFill>
              <a:srgbClr val="D7E2EF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D18A4365-EC56-4C23-BE19-A65E64C0C9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05175" y="3248025"/>
            <a:ext cx="247650" cy="3048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950" b="1">
                <a:solidFill>
                  <a:srgbClr val="0F766E"/>
                </a:solidFill>
                <a:latin typeface="Hiragino Sans"/>
                <a:ea typeface="Hiragino Sans"/>
                <a:cs typeface="Hiragino Sans"/>
              </a:defRPr>
            </a:pPr>
            <a:r>
              <a:t>2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63A83002-15B7-48E3-831F-DB86A4BB3D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67000" y="4000500"/>
            <a:ext cx="1524000" cy="4953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500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重点施策を3〜5件登録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2C4A3C4B-D5EB-4469-AFB0-3B3C30B855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43350" y="3409950"/>
            <a:ext cx="11239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BD5E1"/>
          </a:solidFill>
          <a:ln xmlns:a="http://schemas.openxmlformats.org/drawingml/2006/main">
            <a:noFill/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990EC26C-01CB-4A07-A0C9-A0A25A8B23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76850" y="3067050"/>
            <a:ext cx="723900" cy="7239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AF1FF"/>
          </a:solidFill>
          <a:ln xmlns:a="http://schemas.openxmlformats.org/drawingml/2006/main" w="9525">
            <a:solidFill>
              <a:srgbClr val="D7E2EF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CCFCE945-88D0-4FF5-B671-26559D8E0E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14975" y="3248025"/>
            <a:ext cx="247650" cy="3048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950" b="1">
                <a:solidFill>
                  <a:srgbClr val="2563EB"/>
                </a:solidFill>
                <a:latin typeface="Hiragino Sans"/>
                <a:ea typeface="Hiragino Sans"/>
                <a:cs typeface="Hiragino Sans"/>
              </a:defRPr>
            </a:pPr>
            <a:r>
              <a:t>3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3CD8B440-E9A1-4735-8F8B-4961B1EB73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76800" y="4000500"/>
            <a:ext cx="1524000" cy="4953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500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担当者と期限を設定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FFA52378-81F2-4901-B88F-5B07E51A7C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53150" y="3409950"/>
            <a:ext cx="11239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BD5E1"/>
          </a:solidFill>
          <a:ln xmlns:a="http://schemas.openxmlformats.org/drawingml/2006/main">
            <a:noFill/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B491D369-6825-48E2-8030-D7FADFE0C1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86650" y="3067050"/>
            <a:ext cx="723900" cy="7239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8F6F1"/>
          </a:solidFill>
          <a:ln xmlns:a="http://schemas.openxmlformats.org/drawingml/2006/main" w="9525">
            <a:solidFill>
              <a:srgbClr val="D7E2EF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3320F404-AA90-4D83-A583-E98215BECE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24775" y="3248025"/>
            <a:ext cx="247650" cy="3048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950" b="1">
                <a:solidFill>
                  <a:srgbClr val="0F766E"/>
                </a:solidFill>
                <a:latin typeface="Hiragino Sans"/>
                <a:ea typeface="Hiragino Sans"/>
                <a:cs typeface="Hiragino Sans"/>
              </a:defRPr>
            </a:pPr>
            <a:r>
              <a:t>4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6465C5D3-7F30-495F-9271-F7D712535B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86600" y="4000500"/>
            <a:ext cx="1524000" cy="4953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500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週次チェックイン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6EFCF077-8C43-4568-8484-01A4C55E05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62950" y="3409950"/>
            <a:ext cx="11239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BD5E1"/>
          </a:solidFill>
          <a:ln xmlns:a="http://schemas.openxmlformats.org/drawingml/2006/main">
            <a:noFill/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D65468B1-1137-4469-BA40-41832757E0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96450" y="3067050"/>
            <a:ext cx="723900" cy="7239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AF1FF"/>
          </a:solidFill>
          <a:ln xmlns:a="http://schemas.openxmlformats.org/drawingml/2006/main" w="9525">
            <a:solidFill>
              <a:srgbClr val="D7E2EF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D036BBF4-4041-4CDB-A10A-6F6DA29C63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34575" y="3248025"/>
            <a:ext cx="247650" cy="3048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950" b="1">
                <a:solidFill>
                  <a:srgbClr val="2563EB"/>
                </a:solidFill>
                <a:latin typeface="Hiragino Sans"/>
                <a:ea typeface="Hiragino Sans"/>
                <a:cs typeface="Hiragino Sans"/>
              </a:defRPr>
            </a:pPr>
            <a:r>
              <a:t>5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3807D0DE-D0CB-4B16-9445-DB664A9526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96400" y="4000500"/>
            <a:ext cx="1524000" cy="4953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500" b="1">
                <a:solidFill>
                  <a:srgbClr val="111827"/>
                </a:solidFill>
                <a:latin typeface="Hiragino Sans"/>
                <a:ea typeface="Hiragino Sans"/>
                <a:cs typeface="Hiragino Sans"/>
              </a:defRPr>
            </a:pPr>
            <a:r>
              <a:t>月次で振り返り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8C5D613D-A48C-4D0D-8C90-C492CABEFA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90700" y="5095875"/>
            <a:ext cx="8610600" cy="685800"/>
          </a:xfrm>
          <a:prstGeom xmlns:a="http://schemas.openxmlformats.org/drawingml/2006/main" prst="roundRect">
            <a:avLst>
              <a:gd name="adj" fmla="val 19444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7E2EF"/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0B9EDA31-14FD-4585-9106-43AE6D2D13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190750" y="5286375"/>
            <a:ext cx="7810500" cy="3048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88312"/>
          </a:bodyPr>
          <a:lstStyle xmlns:a="http://schemas.openxmlformats.org/drawingml/2006/main"/>
          <a:p xmlns:a="http://schemas.openxmlformats.org/drawingml/2006/main">
            <a:pPr>
              <a:defRPr sz="1500">
                <a:solidFill>
                  <a:srgbClr val="475569"/>
                </a:solidFill>
                <a:latin typeface="Hiragino Sans"/>
                <a:ea typeface="Hiragino Sans"/>
                <a:cs typeface="Hiragino Sans"/>
              </a:defRPr>
            </a:pPr>
            <a:r>
              <a:t>大きな業務改革として始める必要はありません。今すでに追っているKPIと施策から、小さく試せます。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2B93FA94-0F43-4C68-AD3A-F0D3AB3EF6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198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7E2EF"/>
          </a:solidFill>
          <a:ln xmlns:a="http://schemas.openxmlformats.org/drawingml/2006/main">
            <a:noFill/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6BDD1B64-46E4-4F5D-86FD-76B15A915F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553200"/>
            <a:ext cx="4000500" cy="171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94A3B8"/>
                </a:solidFill>
                <a:latin typeface="Hiragino Sans"/>
                <a:ea typeface="Hiragino Sans"/>
                <a:cs typeface="Hiragino Sans"/>
              </a:defRPr>
            </a:pPr>
            <a:r>
              <a:t>CLEM | Closed-Loop Execution Management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FE727253-BA9A-4D50-AE29-D40177B158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553200"/>
            <a:ext cx="457200" cy="171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94A3B8"/>
                </a:solidFill>
                <a:latin typeface="Hiragino Sans"/>
                <a:ea typeface="Hiragino Sans"/>
                <a:cs typeface="Hiragino Sans"/>
              </a:defRPr>
            </a:pPr>
            <a: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220780509"/>
      </p:ext>
    </p:extLst>
  </p:cSld>
</p:sld>
</file>

<file path=ppt/slides/slide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F77B2DC3-3112-49D1-A065-DE82EFD840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F172A"/>
          </a:solidFill>
          <a:ln xmlns:a="http://schemas.openxmlformats.org/drawingml/2006/main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D60F7855-CFE8-4FDA-A22C-0C901CF446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28650"/>
            <a:ext cx="2857500" cy="2667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200" b="1">
                <a:solidFill>
                  <a:srgbClr val="F59E0B"/>
                </a:solidFill>
                <a:latin typeface="Hiragino Sans"/>
                <a:ea typeface="Hiragino Sans"/>
                <a:cs typeface="Hiragino Sans"/>
              </a:defRPr>
            </a:pPr>
            <a:r>
              <a:t>Next Action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5BAACA70-6F07-42B9-8AF7-68902B6526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219200"/>
            <a:ext cx="5524500" cy="1333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4200" b="1">
                <a:solidFill>
                  <a:srgbClr val="FFFFFF"/>
                </a:solidFill>
                <a:latin typeface="Hiragino Sans"/>
                <a:ea typeface="Hiragino Sans"/>
                <a:cs typeface="Hiragino Sans"/>
              </a:defRPr>
            </a:pPr>
            <a:r>
              <a:t>やりっぱなしを</a:t>
            </a:r>
          </a:p>
          <a:p xmlns:a="http://schemas.openxmlformats.org/drawingml/2006/main">
            <a:pPr>
              <a:defRPr sz="4200" b="1">
                <a:solidFill>
                  <a:srgbClr val="FFFFFF"/>
                </a:solidFill>
                <a:latin typeface="Hiragino Sans"/>
                <a:ea typeface="Hiragino Sans"/>
                <a:cs typeface="Hiragino Sans"/>
              </a:defRPr>
            </a:pPr>
            <a:r>
              <a:t>無くそう。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3F66F498-E5E8-439D-963A-AD814F93EB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895600"/>
            <a:ext cx="5334000" cy="952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DDE7F4"/>
                </a:solidFill>
                <a:latin typeface="Hiragino Sans"/>
                <a:ea typeface="Hiragino Sans"/>
                <a:cs typeface="Hiragino Sans"/>
              </a:defRPr>
            </a:pPr>
            <a:r>
              <a:t>すべてのタスクを見える化し、情報の非対称性を減らす。決めたことを、実行と改善につなげるマネジメントへ。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394DE13-5DCD-47E8-9998-C3526D0ACD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400550"/>
            <a:ext cx="1714500" cy="533400"/>
          </a:xfrm>
          <a:prstGeom xmlns:a="http://schemas.openxmlformats.org/drawingml/2006/main" prst="roundRect">
            <a:avLst>
              <a:gd name="adj" fmla="val 14286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>
            <a:noFill/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D48BBA3-C0E8-4820-A151-936A6C3586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4552950"/>
            <a:ext cx="1257300" cy="2286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F172A"/>
                </a:solidFill>
                <a:latin typeface="Hiragino Sans"/>
                <a:ea typeface="Hiragino Sans"/>
                <a:cs typeface="Hiragino Sans"/>
              </a:defRPr>
            </a:pPr>
            <a:r>
              <a:t>無料で始める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AB841B60-A839-4D90-AC74-933E9AE182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09850" y="4400550"/>
            <a:ext cx="2247900" cy="533400"/>
          </a:xfrm>
          <a:prstGeom xmlns:a="http://schemas.openxmlformats.org/drawingml/2006/main" prst="roundRect">
            <a:avLst>
              <a:gd name="adj" fmla="val 14286"/>
            </a:avLst>
          </a:prstGeom>
          <a:solidFill xmlns:a="http://schemas.openxmlformats.org/drawingml/2006/main">
            <a:srgbClr val="FFFFFF">
              <a:alpha val="8000"/>
            </a:srgbClr>
          </a:solidFill>
          <a:ln xmlns:a="http://schemas.openxmlformats.org/drawingml/2006/main" w="9525">
            <a:solidFill>
              <a:srgbClr val="FFFFFF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59FF4641-E57D-4790-8BAF-069B41877D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19400" y="4552950"/>
            <a:ext cx="1828800" cy="2286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96969"/>
          </a:bodyPr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FFFFFF"/>
                </a:solidFill>
                <a:latin typeface="Hiragino Sans"/>
                <a:ea typeface="Hiragino Sans"/>
                <a:cs typeface="Hiragino Sans"/>
              </a:defRPr>
            </a:pPr>
            <a:r>
              <a:t>資料請求・お問い合わせ</a:t>
            </a:r>
          </a:p>
        </p:txBody>
      </p:sp>
      <p:pic>
        <p:nvPicPr>
          <p:cNvPr id="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512499a821049c5"/>
          <a:srcRect xmlns:a="http://schemas.openxmlformats.org/drawingml/2006/main" l="10604" t="0" r="10604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096000" y="1028700"/>
            <a:ext cx="5334000" cy="3810000"/>
          </a:xfrm>
          <a:prstGeom xmlns:a="http://schemas.openxmlformats.org/drawingml/2006/main" prst="roundRect">
            <a:avLst>
              <a:gd name="adj" fmla="val 4500"/>
            </a:avLst>
          </a:prstGeom>
        </p:spPr>
      </p:pic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16F3FAC9-1E62-463E-BAEE-707676A435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198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7E2EF"/>
          </a:solidFill>
          <a:ln xmlns:a="http://schemas.openxmlformats.org/drawingml/2006/main">
            <a:noFill/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A9F44299-4EBB-4516-BFFC-68DBE49970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553200"/>
            <a:ext cx="4000500" cy="171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94A3B8"/>
                </a:solidFill>
                <a:latin typeface="Hiragino Sans"/>
                <a:ea typeface="Hiragino Sans"/>
                <a:cs typeface="Hiragino Sans"/>
              </a:defRPr>
            </a:pPr>
            <a:r>
              <a:t>CLEM | Closed-Loop Execution Management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B2CCEAA6-7B81-4E27-8A7D-FD8715365D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553200"/>
            <a:ext cx="457200" cy="171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>
                <a:solidFill>
                  <a:srgbClr val="94A3B8"/>
                </a:solidFill>
                <a:latin typeface="Hiragino Sans"/>
                <a:ea typeface="Hiragino Sans"/>
                <a:cs typeface="Hiragino Sans"/>
              </a:defRPr>
            </a:pPr>
            <a: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2001573828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2026-06-10T21:43:29.5210000Z</dcterms:created>
  <dcterms:modified xsi:type="dcterms:W3CDTF">2026-06-10T21:43:29.5210000Z</dcterms:modified>
</coreProperties>
</file>